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Roboto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4" roundtripDataSignature="AMtx7mipZCzdU//12JlmrrZT/h+2neGp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bold.fntdata"/><Relationship Id="rId50" Type="http://schemas.openxmlformats.org/officeDocument/2006/relationships/font" Target="fonts/RobotoLight-regular.fntdata"/><Relationship Id="rId53" Type="http://schemas.openxmlformats.org/officeDocument/2006/relationships/font" Target="fonts/RobotoLight-boldItalic.fntdata"/><Relationship Id="rId52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a3f3b52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ba3f3b52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a3f3b52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ba3f3b52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b9f6932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bb9f6932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b9f6932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b9f6932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b9f6932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b9f6932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b9f6932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b9f6932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b9f69324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b9f69324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b9f69324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b9f69324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b9f69324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b9f69324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b9f69324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bb9f69324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b9f6932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bb9f6932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b9f69324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bb9f69324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b9f69324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bb9f69324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b9f69324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bb9f69324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b9f69324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bb9f69324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b9f69324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bb9f69324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b9f69324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bb9f69324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dcf71eb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bdcf71eb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b9f69324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bb9f69324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dcf71eb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bdcf71eb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dcf71eb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bdcf71eb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dcf71eb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bdcf71eb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dcf71eb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bdcf71eb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dcf71eb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bdcf71eb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dcf71eb7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bdcf71eb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dcf71eb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bdcf71eb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dcf71eb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bdcf71eb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dcf71eb7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bdcf71eb7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dcf71eb7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bdcf71eb7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34d5933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c34d5933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2a609d3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92a609d3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2a609d3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92a609d3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2a609d3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92a609d3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2a609d3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92a609d3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2a609d3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92a609d3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Capa seçã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conteúd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27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Capa seção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título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" name="Google Shape;45;p29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29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conteúdo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30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30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Capa seção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título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35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35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conteúdo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3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3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b9f69324e_0_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3bb9f69324e_0_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3bb9f69324e_0_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b9f69324e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3bb9f69324e_0_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g3bb9f69324e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título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32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conteúdo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" name="Google Shape;17;p3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Final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ctrTitle"/>
          </p:nvPr>
        </p:nvSpPr>
        <p:spPr>
          <a:xfrm>
            <a:off x="1366700" y="1568025"/>
            <a:ext cx="3490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títul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2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conteúd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24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Capa seção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títul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2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2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50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a3f3b52b0_0_6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37" name="Google Shape;137;g3ba3f3b52b0_0_6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Relacionamento: é uma associação de entidades. Raramente uma entidade está isolada. Para ter informação relevante, geralmente entidades estão relacionadas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O relacionamento pode ocorrer com uma ou várias entidades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138" name="Google Shape;138;g3ba3f3b52b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50" y="2935775"/>
            <a:ext cx="7112400" cy="14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a3f3b52b0_0_1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44" name="Google Shape;144;g3ba3f3b52b0_0_1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 u="sng">
                <a:latin typeface="Roboto"/>
                <a:ea typeface="Roboto"/>
                <a:cs typeface="Roboto"/>
                <a:sym typeface="Roboto"/>
              </a:rPr>
              <a:t>Chave estrangeira</a:t>
            </a:r>
            <a:r>
              <a:rPr lang="pt-BR" sz="1800"/>
              <a:t>: é o atributo de relacionamento de entidades, que vai conter a chave primária da tabela relacionada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chamado de </a:t>
            </a: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foreign key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5" name="Google Shape;145;g3ba3f3b52b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0" y="2465150"/>
            <a:ext cx="5230700" cy="21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b9f69324e_0_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51" name="Google Shape;151;g3bb9f69324e_0_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Graus de relacionamento: indica a quantidade de entidades ligadas a um relacionamento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Podem ser: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Unário (autorrelacionamento)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Binário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Ternário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n-ário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9f69324e_0_17"/>
          <p:cNvSpPr txBox="1"/>
          <p:nvPr/>
        </p:nvSpPr>
        <p:spPr>
          <a:xfrm>
            <a:off x="958325" y="884650"/>
            <a:ext cx="7874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Relacionamento Unário / Autorrelacionamento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g3bb9f69324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25" y="1791600"/>
            <a:ext cx="7462101" cy="23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bb9f69324e_0_17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b9f69324e_0_23"/>
          <p:cNvSpPr txBox="1"/>
          <p:nvPr/>
        </p:nvSpPr>
        <p:spPr>
          <a:xfrm>
            <a:off x="1049050" y="1017750"/>
            <a:ext cx="77832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Relacionamento binário / Grau 2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g3bb9f69324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25" y="1572250"/>
            <a:ext cx="7037951" cy="32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bb9f69324e_0_23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b9f69324e_0_29"/>
          <p:cNvSpPr txBox="1"/>
          <p:nvPr/>
        </p:nvSpPr>
        <p:spPr>
          <a:xfrm>
            <a:off x="1049050" y="994250"/>
            <a:ext cx="77832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Relacionamento ternário / Grau 3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1" name="Google Shape;171;g3bb9f69324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87" y="1691572"/>
            <a:ext cx="6735875" cy="30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bb9f69324e_0_29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b9f69324e_0_93"/>
          <p:cNvSpPr txBox="1"/>
          <p:nvPr/>
        </p:nvSpPr>
        <p:spPr>
          <a:xfrm>
            <a:off x="1088200" y="955100"/>
            <a:ext cx="77442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Cardinalidade: quantidade mínima e máxima de ocorrências que uma entidade estará relacionada a outra 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8" name="Google Shape;178;g3bb9f69324e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2283501"/>
            <a:ext cx="4757925" cy="1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bb9f69324e_0_93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b9f69324e_0_99"/>
          <p:cNvSpPr txBox="1"/>
          <p:nvPr/>
        </p:nvSpPr>
        <p:spPr>
          <a:xfrm>
            <a:off x="1002075" y="1152475"/>
            <a:ext cx="783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Relacionamento um para muitos / One-to-Many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85" name="Google Shape;185;g3bb9f69324e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250" y="2164325"/>
            <a:ext cx="5466724" cy="13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bb9f69324e_0_99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b9f69324e_0_105"/>
          <p:cNvSpPr txBox="1"/>
          <p:nvPr/>
        </p:nvSpPr>
        <p:spPr>
          <a:xfrm>
            <a:off x="1009900" y="1152475"/>
            <a:ext cx="782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Relacionamento muitos pra muitos / Many-to-Many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Nesse caso há o uso de entidade associativa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92" name="Google Shape;192;g3bb9f69324e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25" y="2276025"/>
            <a:ext cx="8024074" cy="24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bb9f69324e_0_10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b9f69324e_0_189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99" name="Google Shape;199;g3bb9f69324e_0_189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DDL: Data Definition Language - é a parte do SQL responsável pela manutenção e criação da estrutura do banco de dados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Através de DDL, é possível criar e alterar tabelas e seus atributos, criar relacionamentos entre os atributos, definir restrições, criar triggers, procedures e views.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1569600" y="2156850"/>
            <a:ext cx="6004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Desenvolvimento de Sistemas</a:t>
            </a:r>
            <a:endParaRPr b="0" i="0" sz="3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2321250" y="4290150"/>
            <a:ext cx="4501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Prof. Renan Rocha</a:t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renan.andrade@edu.sc.senai.br</a:t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9f69324e_0_1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05" name="Google Shape;205;g3bb9f69324e_0_1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CREATE TABLE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206" name="Google Shape;206;g3bb9f69324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178" y="2050000"/>
            <a:ext cx="5384100" cy="17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b9f69324e_0_169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12" name="Google Shape;212;g3bb9f69324e_0_169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213" name="Google Shape;213;g3bb9f69324e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25" y="946425"/>
            <a:ext cx="28003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b9f69324e_0_174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19" name="Google Shape;219;g3bb9f69324e_0_174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ALTER TABLE</a:t>
            </a:r>
            <a:endParaRPr sz="1800"/>
          </a:p>
        </p:txBody>
      </p:sp>
      <p:pic>
        <p:nvPicPr>
          <p:cNvPr id="220" name="Google Shape;220;g3bb9f69324e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0" y="1497500"/>
            <a:ext cx="8232626" cy="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bb9f69324e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13" y="2533075"/>
            <a:ext cx="7584175" cy="1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bb9f69324e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913" y="3659436"/>
            <a:ext cx="7510275" cy="10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b9f69324e_0_179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28" name="Google Shape;228;g3bb9f69324e_0_179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DML: Data Manipulation Language - é a parte do SQL responsável pela manipulação: inserção, alteração, exclusão de dados</a:t>
            </a:r>
            <a:endParaRPr sz="1800"/>
          </a:p>
        </p:txBody>
      </p:sp>
      <p:pic>
        <p:nvPicPr>
          <p:cNvPr descr="File:Applications-database.svg - Wikimedia Commons" id="229" name="Google Shape;229;g3bb9f69324e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76" y="3100176"/>
            <a:ext cx="1847598" cy="184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b9f69324e_0_21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35" name="Google Shape;235;g3bb9f69324e_0_21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INSERT</a:t>
            </a:r>
            <a:endParaRPr sz="1800"/>
          </a:p>
        </p:txBody>
      </p:sp>
      <p:pic>
        <p:nvPicPr>
          <p:cNvPr id="236" name="Google Shape;236;g3bb9f69324e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00" y="1558425"/>
            <a:ext cx="26289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bb9f69324e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39978"/>
            <a:ext cx="9144002" cy="66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b9f69324e_0_184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43" name="Google Shape;243;g3bb9f69324e_0_184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UPDATE</a:t>
            </a:r>
            <a:endParaRPr sz="1800"/>
          </a:p>
        </p:txBody>
      </p:sp>
      <p:pic>
        <p:nvPicPr>
          <p:cNvPr id="244" name="Google Shape;244;g3bb9f69324e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610850"/>
            <a:ext cx="45339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bb9f69324e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300" y="2853113"/>
            <a:ext cx="7533389" cy="4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b9f69324e_0_20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51" name="Google Shape;251;g3bb9f69324e_0_20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DELETE</a:t>
            </a:r>
            <a:endParaRPr sz="1800"/>
          </a:p>
        </p:txBody>
      </p:sp>
      <p:pic>
        <p:nvPicPr>
          <p:cNvPr id="252" name="Google Shape;252;g3bb9f69324e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075" y="1572300"/>
            <a:ext cx="34671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bb9f69324e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025" y="2728300"/>
            <a:ext cx="6989300" cy="6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dcf71eb70_0_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59" name="Google Shape;259;g3bdcf71eb70_0_0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DQL: Data Query Language - é a parte do SQL responsável pela consulta e visualização dos dados inseridos no banco de dados</a:t>
            </a:r>
            <a:endParaRPr sz="1800"/>
          </a:p>
        </p:txBody>
      </p:sp>
      <p:pic>
        <p:nvPicPr>
          <p:cNvPr descr="File:Applications-database.svg - Wikimedia Commons" id="260" name="Google Shape;260;g3bdcf71eb7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76" y="3100176"/>
            <a:ext cx="1847598" cy="184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b9f69324e_0_206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66" name="Google Shape;266;g3bb9f69324e_0_206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SELECT</a:t>
            </a:r>
            <a:endParaRPr sz="1800"/>
          </a:p>
        </p:txBody>
      </p:sp>
      <p:pic>
        <p:nvPicPr>
          <p:cNvPr id="267" name="Google Shape;267;g3bb9f69324e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3" y="1770188"/>
            <a:ext cx="31527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bb9f69324e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975" y="3370250"/>
            <a:ext cx="355606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dcf71eb70_0_6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74" name="Google Shape;274;g3bdcf71eb70_0_6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WHERE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 cláusula WHERE serve como um filtro para os registros, pois muitas vezes não precisamos buscar todos os dados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Por exemplo, às vezes precisamos buscar clientes de uma determinada cidade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Revisão banco de dados</a:t>
            </a:r>
            <a:endParaRPr/>
          </a:p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dcf71eb70_0_1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80" name="Google Shape;280;g3bdcf71eb70_0_1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281" name="Google Shape;281;g3bdcf71eb7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88" y="1170475"/>
            <a:ext cx="72485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bdcf71eb7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56938"/>
            <a:ext cx="9144001" cy="90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dcf71eb70_0_16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88" name="Google Shape;288;g3bdcf71eb70_0_16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289" name="Google Shape;289;g3bdcf71eb7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50" y="1927500"/>
            <a:ext cx="7153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dcf71eb70_0_2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295" name="Google Shape;295;g3bdcf71eb70_0_25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SELECT</a:t>
            </a:r>
            <a:endParaRPr sz="1800"/>
          </a:p>
        </p:txBody>
      </p:sp>
      <p:pic>
        <p:nvPicPr>
          <p:cNvPr id="296" name="Google Shape;296;g3bdcf71eb70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2435775"/>
            <a:ext cx="86296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dcf71eb70_0_3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02" name="Google Shape;302;g3bdcf71eb70_0_30"/>
          <p:cNvSpPr txBox="1"/>
          <p:nvPr>
            <p:ph idx="1" type="subTitle"/>
          </p:nvPr>
        </p:nvSpPr>
        <p:spPr>
          <a:xfrm>
            <a:off x="1194625" y="602775"/>
            <a:ext cx="7190100" cy="4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ORDER BY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 cláusula ORDER BY permite definir por quais colunas queremos ordenar os registros da nossa consulta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Podemos ordenar por uma ou várias colunas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 ordenação pode ser crescente ou decrescente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303" name="Google Shape;303;g3bdcf71eb7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75" y="2653250"/>
            <a:ext cx="7586526" cy="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bdcf71eb70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363" y="3635063"/>
            <a:ext cx="7359524" cy="8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dcf71eb70_0_3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10" name="Google Shape;310;g3bdcf71eb70_0_35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DISTINCT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 cláusula DISTINCT, como o nome sugere, serve para trazer somente valores distintos da consulta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Nesse caso, valores que são repetidos não serão retornados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O DISTINCT pode ser usado em uma ou várias colunas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311" name="Google Shape;311;g3bdcf71eb7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0" y="2754400"/>
            <a:ext cx="8590225" cy="4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bdcf71eb7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213" y="3580613"/>
            <a:ext cx="7107575" cy="6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dcf71eb70_0_4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18" name="Google Shape;318;g3bdcf71eb70_0_40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LIMIT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cláusula </a:t>
            </a:r>
            <a:r>
              <a:rPr b="1"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LIMIT </a:t>
            </a:r>
            <a:r>
              <a:rPr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 para limitar a quantidade de registros retornados por uma consulta</a:t>
            </a:r>
            <a:endParaRPr sz="1800"/>
          </a:p>
        </p:txBody>
      </p:sp>
      <p:pic>
        <p:nvPicPr>
          <p:cNvPr id="319" name="Google Shape;319;g3bdcf71eb7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125" y="2461025"/>
            <a:ext cx="6149150" cy="4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bdcf71eb7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88" y="3317663"/>
            <a:ext cx="75342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dcf71eb70_0_5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26" name="Google Shape;326;g3bdcf71eb70_0_5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Função de agregação</a:t>
            </a:r>
            <a:endParaRPr sz="1800"/>
          </a:p>
        </p:txBody>
      </p:sp>
      <p:pic>
        <p:nvPicPr>
          <p:cNvPr id="327" name="Google Shape;327;g3bdcf71eb70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74" y="1596923"/>
            <a:ext cx="8271108" cy="322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dcf71eb70_0_56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33" name="Google Shape;333;g3bdcf71eb70_0_56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GROUP BY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 cláusula GROUP BY serve para fazer agrupamentos de valores por uma ou mais colunas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/>
              <a:t>As funções de agregação são úteis quando usadas junto com a cláusula GROUP BY, pois é possível ver o resultado de uma função em cada grupo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334" name="Google Shape;334;g3bdcf71eb70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50" y="3139675"/>
            <a:ext cx="8399750" cy="4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bdcf71eb70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76" y="3786175"/>
            <a:ext cx="8138651" cy="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dcf71eb70_0_61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41" name="Google Shape;341;g3bdcf71eb70_0_61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Exercícios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Criar tabela produto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codigo (chave primária)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nome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preco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peso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Inserir 5 registros na tabela produto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Crie a tabela cliente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id_cliente (chave primária)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nome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cidade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Insira 5 registros na tabela cliente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34d5933a9_0_2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47" name="Google Shape;347;g3c34d5933a9_0_2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Exercícios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Alterar tabela cliente, adicionar coluna </a:t>
            </a: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email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Alterar tabela produto, adicionar coluna </a:t>
            </a: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estoque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Atualize/Altere a cidade do cliente com id 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Atualize/Altere todos preços dos produtos com peso maior 10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Delete o produto do id 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Delete todos os clientes de uma cidade específica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Liste todos os produtos ordenados por preço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Liste todos os clientes em ordem alfabética de nome (decrescente)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Mostre a soma dos preços dos produtos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Conte quantos clientes existem por cidade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Data: Até 18/02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Banco de dados se trata de uma estrutura de software dedicada a armazenagem de dados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arquitetura relacional é a mais utilizada atualmente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Armazena os dados em estruturas chamadas de tabelas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Baseada no modelo relacional, que permite que haja relacionamento entre as tabelas</a:t>
            </a:r>
            <a:endParaRPr sz="180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113" y="2959275"/>
            <a:ext cx="4715125" cy="19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2a609d30b_0_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02" name="Google Shape;102;g392a609d30b_0_0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Modelagem de dados: 3 níveis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Conceitual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Lógica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Física</a:t>
            </a:r>
            <a:endParaRPr sz="1800"/>
          </a:p>
        </p:txBody>
      </p:sp>
      <p:pic>
        <p:nvPicPr>
          <p:cNvPr id="103" name="Google Shape;103;g392a609d30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50" y="2302125"/>
            <a:ext cx="6081874" cy="13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92a609d30b_0_0"/>
          <p:cNvSpPr txBox="1"/>
          <p:nvPr/>
        </p:nvSpPr>
        <p:spPr>
          <a:xfrm>
            <a:off x="1367175" y="3521250"/>
            <a:ext cx="17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Menos específico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Alto nível</a:t>
            </a:r>
            <a:endParaRPr/>
          </a:p>
        </p:txBody>
      </p:sp>
      <p:sp>
        <p:nvSpPr>
          <p:cNvPr id="105" name="Google Shape;105;g392a609d30b_0_0"/>
          <p:cNvSpPr txBox="1"/>
          <p:nvPr/>
        </p:nvSpPr>
        <p:spPr>
          <a:xfrm>
            <a:off x="6690375" y="35362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específico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nível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2a609d30b_0_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11" name="Google Shape;111;g392a609d30b_0_5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112" name="Google Shape;112;g392a609d30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00" y="469512"/>
            <a:ext cx="6064976" cy="42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2a609d30b_0_1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18" name="Google Shape;118;g392a609d30b_0_10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119" name="Google Shape;119;g392a609d30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250" y="898063"/>
            <a:ext cx="5627499" cy="33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2a609d30b_0_15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25" name="Google Shape;125;g392a609d30b_0_15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Entidade: representação de um objeto do mundo real que queremos manter num banco de dados. São as tabelas do banco de dados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Atributos: são as propriedades características que formam uma entidade. São as colunas/campos da tabela.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Exemplo: 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Entidade: produto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Atributos: código, preço, nome, peso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2a609d30b_0_20"/>
          <p:cNvSpPr txBox="1"/>
          <p:nvPr>
            <p:ph type="ctrTitle"/>
          </p:nvPr>
        </p:nvSpPr>
        <p:spPr>
          <a:xfrm>
            <a:off x="1194625" y="101775"/>
            <a:ext cx="7190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131" name="Google Shape;131;g392a609d30b_0_20"/>
          <p:cNvSpPr txBox="1"/>
          <p:nvPr>
            <p:ph idx="1" type="subTitle"/>
          </p:nvPr>
        </p:nvSpPr>
        <p:spPr>
          <a:xfrm>
            <a:off x="1194625" y="853325"/>
            <a:ext cx="719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 u="sng">
                <a:latin typeface="Roboto"/>
                <a:ea typeface="Roboto"/>
                <a:cs typeface="Roboto"/>
                <a:sym typeface="Roboto"/>
              </a:rPr>
              <a:t>Chave primária</a:t>
            </a:r>
            <a:r>
              <a:rPr lang="pt-BR" sz="1800"/>
              <a:t>: é um atributo identificador único e obrigatório para cada registro de uma tabela/entidade. Também conhecido por </a:t>
            </a: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primary key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Normalmente são números inteiros, configurados com auto incremento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Exemplo: 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Entidade: produto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Atributos: </a:t>
            </a:r>
            <a:r>
              <a:rPr b="1" lang="pt-BR" sz="1800" u="sng">
                <a:latin typeface="Roboto"/>
                <a:ea typeface="Roboto"/>
                <a:cs typeface="Roboto"/>
                <a:sym typeface="Roboto"/>
              </a:rPr>
              <a:t>código</a:t>
            </a:r>
            <a:r>
              <a:rPr lang="pt-BR" sz="1800"/>
              <a:t>, preço, nome, peso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O atributo código é a chave primária da tabela produto. Código identificador que não se repete para nenhum outro registro da tabela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ção Profissio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